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14"/>
  </p:notesMasterIdLst>
  <p:sldIdLst>
    <p:sldId id="256" r:id="rId2"/>
    <p:sldId id="257" r:id="rId3"/>
    <p:sldId id="260" r:id="rId4"/>
    <p:sldId id="261" r:id="rId5"/>
    <p:sldId id="258" r:id="rId6"/>
    <p:sldId id="262" r:id="rId7"/>
    <p:sldId id="264" r:id="rId8"/>
    <p:sldId id="265" r:id="rId9"/>
    <p:sldId id="266" r:id="rId10"/>
    <p:sldId id="259" r:id="rId11"/>
    <p:sldId id="268"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04FCC-2051-4242-A610-5F19FBFE447C}" v="419" dt="2024-05-20T23:11:18.159"/>
    <p1510:client id="{1D93814F-19C6-7024-9E12-82EE22140A34}" v="2" dt="2024-05-20T14:41:11.037"/>
    <p1510:client id="{2A70DEED-7028-4409-A550-76CCECFF1A24}" v="1" dt="2024-05-21T15:21:13.421"/>
    <p1510:client id="{34E8059F-E4EC-4B03-E4CB-B0BFA309DABC}" v="15" dt="2024-05-21T12:27:25.886"/>
    <p1510:client id="{44F47D63-63E3-F903-5B6C-BE8F1BB31398}" v="1074" dt="2024-05-20T16:48:20.349"/>
    <p1510:client id="{52294D67-4F85-4E7B-94F1-B8BC52E69163}" v="1061" dt="2024-05-21T14:25:17.664"/>
    <p1510:client id="{C66750ED-B8B3-D4E2-AA2D-FE09E5D77FED}" v="417" dt="2024-05-20T16:24:46.431"/>
    <p1510:client id="{DAF8D152-F03A-955A-EC1F-57AF3AC5B070}" v="1447" dt="2024-05-20T16:53:11.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6"/>
  </p:normalViewPr>
  <p:slideViewPr>
    <p:cSldViewPr snapToGrid="0">
      <p:cViewPr varScale="1">
        <p:scale>
          <a:sx n="104" d="100"/>
          <a:sy n="104" d="100"/>
        </p:scale>
        <p:origin x="23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28601-EBD3-40F2-8023-FD255DB364DF}" type="datetimeFigureOut">
              <a:t>7/23/26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6D783-614E-425B-A243-E9D51E2290CE}" type="slidenum">
              <a:t>‹#›</a:t>
            </a:fld>
            <a:endParaRPr lang="en-US"/>
          </a:p>
        </p:txBody>
      </p:sp>
    </p:spTree>
    <p:extLst>
      <p:ext uri="{BB962C8B-B14F-4D97-AF65-F5344CB8AC3E}">
        <p14:creationId xmlns:p14="http://schemas.microsoft.com/office/powerpoint/2010/main" val="3140486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All/Akira</a:t>
            </a:r>
          </a:p>
        </p:txBody>
      </p:sp>
      <p:sp>
        <p:nvSpPr>
          <p:cNvPr id="4" name="Slide Number Placeholder 3"/>
          <p:cNvSpPr>
            <a:spLocks noGrp="1"/>
          </p:cNvSpPr>
          <p:nvPr>
            <p:ph type="sldNum" sz="quarter" idx="5"/>
          </p:nvPr>
        </p:nvSpPr>
        <p:spPr/>
        <p:txBody>
          <a:bodyPr/>
          <a:lstStyle/>
          <a:p>
            <a:fld id="{4FA6D783-614E-425B-A243-E9D51E2290CE}" type="slidenum">
              <a:rPr lang="en-US" smtClean="0"/>
              <a:t>1</a:t>
            </a:fld>
            <a:endParaRPr lang="en-US"/>
          </a:p>
        </p:txBody>
      </p:sp>
    </p:spTree>
    <p:extLst>
      <p:ext uri="{BB962C8B-B14F-4D97-AF65-F5344CB8AC3E}">
        <p14:creationId xmlns:p14="http://schemas.microsoft.com/office/powerpoint/2010/main" val="4008458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Dylan</a:t>
            </a:r>
          </a:p>
          <a:p>
            <a:r>
              <a:rPr lang="en-US">
                <a:ea typeface="Calibri"/>
                <a:cs typeface="Calibri"/>
              </a:rPr>
              <a:t>Length of Process at 97 sec</a:t>
            </a:r>
          </a:p>
          <a:p>
            <a:r>
              <a:rPr lang="en-US">
                <a:ea typeface="Calibri"/>
                <a:cs typeface="Calibri"/>
              </a:rPr>
              <a:t>1.25 = Overhead costs = Additional costs not included in the expenses for the process</a:t>
            </a:r>
          </a:p>
          <a:p>
            <a:r>
              <a:rPr lang="en-US">
                <a:ea typeface="Calibri"/>
                <a:cs typeface="Calibri"/>
              </a:rPr>
              <a:t>Operator pay the converted to money made per second. </a:t>
            </a:r>
          </a:p>
          <a:p>
            <a:r>
              <a:rPr lang="en-US">
                <a:ea typeface="Calibri"/>
                <a:cs typeface="Calibri"/>
              </a:rPr>
              <a:t>Hotdog price per dog</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FA6D783-614E-425B-A243-E9D51E2290CE}" type="slidenum">
              <a:t>10</a:t>
            </a:fld>
            <a:endParaRPr lang="en-US"/>
          </a:p>
        </p:txBody>
      </p:sp>
    </p:spTree>
    <p:extLst>
      <p:ext uri="{BB962C8B-B14F-4D97-AF65-F5344CB8AC3E}">
        <p14:creationId xmlns:p14="http://schemas.microsoft.com/office/powerpoint/2010/main" val="340856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Dylan</a:t>
            </a:r>
          </a:p>
          <a:p>
            <a:r>
              <a:rPr lang="en-US">
                <a:cs typeface="Calibri"/>
              </a:rPr>
              <a:t>We will discuss how we got the .54 number from the yield conversion chart. </a:t>
            </a:r>
          </a:p>
        </p:txBody>
      </p:sp>
      <p:sp>
        <p:nvSpPr>
          <p:cNvPr id="4" name="Slide Number Placeholder 3"/>
          <p:cNvSpPr>
            <a:spLocks noGrp="1"/>
          </p:cNvSpPr>
          <p:nvPr>
            <p:ph type="sldNum" sz="quarter" idx="5"/>
          </p:nvPr>
        </p:nvSpPr>
        <p:spPr/>
        <p:txBody>
          <a:bodyPr/>
          <a:lstStyle/>
          <a:p>
            <a:fld id="{4FA6D783-614E-425B-A243-E9D51E2290CE}" type="slidenum">
              <a:t>11</a:t>
            </a:fld>
            <a:endParaRPr lang="en-US"/>
          </a:p>
        </p:txBody>
      </p:sp>
    </p:spTree>
    <p:extLst>
      <p:ext uri="{BB962C8B-B14F-4D97-AF65-F5344CB8AC3E}">
        <p14:creationId xmlns:p14="http://schemas.microsoft.com/office/powerpoint/2010/main" val="3000048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Dylan</a:t>
            </a:r>
          </a:p>
        </p:txBody>
      </p:sp>
      <p:sp>
        <p:nvSpPr>
          <p:cNvPr id="4" name="Slide Number Placeholder 3"/>
          <p:cNvSpPr>
            <a:spLocks noGrp="1"/>
          </p:cNvSpPr>
          <p:nvPr>
            <p:ph type="sldNum" sz="quarter" idx="5"/>
          </p:nvPr>
        </p:nvSpPr>
        <p:spPr/>
        <p:txBody>
          <a:bodyPr/>
          <a:lstStyle/>
          <a:p>
            <a:fld id="{4FA6D783-614E-425B-A243-E9D51E2290CE}" type="slidenum">
              <a:rPr lang="en-US"/>
              <a:t>12</a:t>
            </a:fld>
            <a:endParaRPr lang="en-US"/>
          </a:p>
        </p:txBody>
      </p:sp>
    </p:spTree>
    <p:extLst>
      <p:ext uri="{BB962C8B-B14F-4D97-AF65-F5344CB8AC3E}">
        <p14:creationId xmlns:p14="http://schemas.microsoft.com/office/powerpoint/2010/main" val="2884759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Akira</a:t>
            </a:r>
          </a:p>
          <a:p>
            <a:r>
              <a:rPr lang="en-US">
                <a:cs typeface="Calibri"/>
              </a:rPr>
              <a:t>At</a:t>
            </a:r>
            <a:r>
              <a:rPr lang="en-US"/>
              <a:t> Big Bang Meals, we make a variety of meals. One of which involves our process of cutting hotdogs into smaller bite sized pieces. This presentation will cover our planning, process, and potential as a company. The meal these hotdogs are a part of is called "Sheldon's Special". </a:t>
            </a:r>
            <a:endParaRPr lang="en-US">
              <a:cs typeface="Calibri"/>
            </a:endParaRPr>
          </a:p>
        </p:txBody>
      </p:sp>
      <p:sp>
        <p:nvSpPr>
          <p:cNvPr id="4" name="Slide Number Placeholder 3"/>
          <p:cNvSpPr>
            <a:spLocks noGrp="1"/>
          </p:cNvSpPr>
          <p:nvPr>
            <p:ph type="sldNum" sz="quarter" idx="5"/>
          </p:nvPr>
        </p:nvSpPr>
        <p:spPr/>
        <p:txBody>
          <a:bodyPr/>
          <a:lstStyle/>
          <a:p>
            <a:fld id="{4FA6D783-614E-425B-A243-E9D51E2290CE}" type="slidenum">
              <a:rPr lang="en-US"/>
              <a:t>2</a:t>
            </a:fld>
            <a:endParaRPr lang="en-US"/>
          </a:p>
        </p:txBody>
      </p:sp>
    </p:spTree>
    <p:extLst>
      <p:ext uri="{BB962C8B-B14F-4D97-AF65-F5344CB8AC3E}">
        <p14:creationId xmlns:p14="http://schemas.microsoft.com/office/powerpoint/2010/main" val="319336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Akira</a:t>
            </a:r>
          </a:p>
          <a:p>
            <a:r>
              <a:rPr lang="en-US"/>
              <a:t>Mirrored Sheldon’s want for consistency and accuracy, hence the tight specification.</a:t>
            </a:r>
          </a:p>
        </p:txBody>
      </p:sp>
      <p:sp>
        <p:nvSpPr>
          <p:cNvPr id="4" name="Slide Number Placeholder 3"/>
          <p:cNvSpPr>
            <a:spLocks noGrp="1"/>
          </p:cNvSpPr>
          <p:nvPr>
            <p:ph type="sldNum" sz="quarter" idx="5"/>
          </p:nvPr>
        </p:nvSpPr>
        <p:spPr/>
        <p:txBody>
          <a:bodyPr/>
          <a:lstStyle/>
          <a:p>
            <a:fld id="{4FA6D783-614E-425B-A243-E9D51E2290CE}" type="slidenum">
              <a:rPr lang="en-US"/>
              <a:t>3</a:t>
            </a:fld>
            <a:endParaRPr lang="en-US"/>
          </a:p>
        </p:txBody>
      </p:sp>
    </p:spTree>
    <p:extLst>
      <p:ext uri="{BB962C8B-B14F-4D97-AF65-F5344CB8AC3E}">
        <p14:creationId xmlns:p14="http://schemas.microsoft.com/office/powerpoint/2010/main" val="207339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Ian</a:t>
            </a:r>
            <a:endParaRPr lang="en-US"/>
          </a:p>
        </p:txBody>
      </p:sp>
      <p:sp>
        <p:nvSpPr>
          <p:cNvPr id="4" name="Slide Number Placeholder 3"/>
          <p:cNvSpPr>
            <a:spLocks noGrp="1"/>
          </p:cNvSpPr>
          <p:nvPr>
            <p:ph type="sldNum" sz="quarter" idx="5"/>
          </p:nvPr>
        </p:nvSpPr>
        <p:spPr/>
        <p:txBody>
          <a:bodyPr/>
          <a:lstStyle/>
          <a:p>
            <a:fld id="{4FA6D783-614E-425B-A243-E9D51E2290CE}" type="slidenum">
              <a:rPr lang="en-US" smtClean="0"/>
              <a:t>4</a:t>
            </a:fld>
            <a:endParaRPr lang="en-US"/>
          </a:p>
        </p:txBody>
      </p:sp>
    </p:spTree>
    <p:extLst>
      <p:ext uri="{BB962C8B-B14F-4D97-AF65-F5344CB8AC3E}">
        <p14:creationId xmlns:p14="http://schemas.microsoft.com/office/powerpoint/2010/main" val="30241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Ian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4FA6D783-614E-425B-A243-E9D51E2290CE}" type="slidenum">
              <a:rPr lang="en-US"/>
              <a:t>5</a:t>
            </a:fld>
            <a:endParaRPr lang="en-US"/>
          </a:p>
        </p:txBody>
      </p:sp>
    </p:spTree>
    <p:extLst>
      <p:ext uri="{BB962C8B-B14F-4D97-AF65-F5344CB8AC3E}">
        <p14:creationId xmlns:p14="http://schemas.microsoft.com/office/powerpoint/2010/main" val="29043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Akira</a:t>
            </a:r>
          </a:p>
          <a:p>
            <a:r>
              <a:rPr lang="en-US">
                <a:ea typeface="Calibri"/>
                <a:cs typeface="Calibri"/>
              </a:rPr>
              <a:t>Big N = 110</a:t>
            </a:r>
          </a:p>
          <a:p>
            <a:r>
              <a:rPr lang="en-US">
                <a:ea typeface="Calibri"/>
                <a:cs typeface="Calibri"/>
              </a:rPr>
              <a:t>Little n represents the number of slices our hot dog is cut up into with our k representing number of hot dogs.</a:t>
            </a:r>
          </a:p>
        </p:txBody>
      </p:sp>
      <p:sp>
        <p:nvSpPr>
          <p:cNvPr id="4" name="Slide Number Placeholder 3"/>
          <p:cNvSpPr>
            <a:spLocks noGrp="1"/>
          </p:cNvSpPr>
          <p:nvPr>
            <p:ph type="sldNum" sz="quarter" idx="5"/>
          </p:nvPr>
        </p:nvSpPr>
        <p:spPr/>
        <p:txBody>
          <a:bodyPr/>
          <a:lstStyle/>
          <a:p>
            <a:fld id="{4FA6D783-614E-425B-A243-E9D51E2290CE}" type="slidenum">
              <a:rPr lang="en-US"/>
              <a:t>6</a:t>
            </a:fld>
            <a:endParaRPr lang="en-US"/>
          </a:p>
        </p:txBody>
      </p:sp>
    </p:spTree>
    <p:extLst>
      <p:ext uri="{BB962C8B-B14F-4D97-AF65-F5344CB8AC3E}">
        <p14:creationId xmlns:p14="http://schemas.microsoft.com/office/powerpoint/2010/main" val="1135791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Dylan</a:t>
            </a:r>
          </a:p>
          <a:p>
            <a:r>
              <a:rPr lang="en-US">
                <a:ea typeface="Calibri"/>
                <a:cs typeface="Calibri"/>
              </a:rPr>
              <a:t>1 sigma is 0.33</a:t>
            </a:r>
          </a:p>
          <a:p>
            <a:r>
              <a:rPr lang="en-US">
                <a:ea typeface="Calibri"/>
                <a:cs typeface="Calibri"/>
              </a:rPr>
              <a:t>2 sigma is 0.67</a:t>
            </a:r>
          </a:p>
        </p:txBody>
      </p:sp>
      <p:sp>
        <p:nvSpPr>
          <p:cNvPr id="4" name="Slide Number Placeholder 3"/>
          <p:cNvSpPr>
            <a:spLocks noGrp="1"/>
          </p:cNvSpPr>
          <p:nvPr>
            <p:ph type="sldNum" sz="quarter" idx="5"/>
          </p:nvPr>
        </p:nvSpPr>
        <p:spPr/>
        <p:txBody>
          <a:bodyPr/>
          <a:lstStyle/>
          <a:p>
            <a:fld id="{4FA6D783-614E-425B-A243-E9D51E2290CE}" type="slidenum">
              <a:rPr lang="en-US"/>
              <a:t>7</a:t>
            </a:fld>
            <a:endParaRPr lang="en-US"/>
          </a:p>
        </p:txBody>
      </p:sp>
    </p:spTree>
    <p:extLst>
      <p:ext uri="{BB962C8B-B14F-4D97-AF65-F5344CB8AC3E}">
        <p14:creationId xmlns:p14="http://schemas.microsoft.com/office/powerpoint/2010/main" val="779513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Ian</a:t>
            </a:r>
          </a:p>
          <a:p>
            <a:r>
              <a:rPr lang="en-US">
                <a:ea typeface="Calibri"/>
                <a:cs typeface="Calibri"/>
              </a:rPr>
              <a:t>Brainstorming led us to find these issues to be the most problematic and defect-causing</a:t>
            </a:r>
          </a:p>
        </p:txBody>
      </p:sp>
      <p:sp>
        <p:nvSpPr>
          <p:cNvPr id="4" name="Slide Number Placeholder 3"/>
          <p:cNvSpPr>
            <a:spLocks noGrp="1"/>
          </p:cNvSpPr>
          <p:nvPr>
            <p:ph type="sldNum" sz="quarter" idx="5"/>
          </p:nvPr>
        </p:nvSpPr>
        <p:spPr/>
        <p:txBody>
          <a:bodyPr/>
          <a:lstStyle/>
          <a:p>
            <a:fld id="{4FA6D783-614E-425B-A243-E9D51E2290CE}" type="slidenum">
              <a:rPr lang="en-US"/>
              <a:t>8</a:t>
            </a:fld>
            <a:endParaRPr lang="en-US"/>
          </a:p>
        </p:txBody>
      </p:sp>
    </p:spTree>
    <p:extLst>
      <p:ext uri="{BB962C8B-B14F-4D97-AF65-F5344CB8AC3E}">
        <p14:creationId xmlns:p14="http://schemas.microsoft.com/office/powerpoint/2010/main" val="4058508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Ian</a:t>
            </a:r>
          </a:p>
          <a:p>
            <a:r>
              <a:rPr lang="en-US"/>
              <a:t>Following the fish bone operator consensus appeared to indicate that the operator's ability to place the hot dog and knife as precisely as the spec required was the root of most defects. With this information the engineering team is proposing a 3D printed jig as shown in the preliminary sketch on the right.</a:t>
            </a:r>
          </a:p>
        </p:txBody>
      </p:sp>
      <p:sp>
        <p:nvSpPr>
          <p:cNvPr id="4" name="Slide Number Placeholder 3"/>
          <p:cNvSpPr>
            <a:spLocks noGrp="1"/>
          </p:cNvSpPr>
          <p:nvPr>
            <p:ph type="sldNum" sz="quarter" idx="5"/>
          </p:nvPr>
        </p:nvSpPr>
        <p:spPr/>
        <p:txBody>
          <a:bodyPr/>
          <a:lstStyle/>
          <a:p>
            <a:fld id="{4FA6D783-614E-425B-A243-E9D51E2290CE}" type="slidenum">
              <a:rPr lang="en-US"/>
              <a:t>9</a:t>
            </a:fld>
            <a:endParaRPr lang="en-US"/>
          </a:p>
        </p:txBody>
      </p:sp>
    </p:spTree>
    <p:extLst>
      <p:ext uri="{BB962C8B-B14F-4D97-AF65-F5344CB8AC3E}">
        <p14:creationId xmlns:p14="http://schemas.microsoft.com/office/powerpoint/2010/main" val="980740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7/23/26</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499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7/23/26</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65978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7/23/26</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0790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7/23/26</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4625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7/23/26</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7575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7/23/26</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89399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7/23/26</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65462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7/23/26</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32294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7/23/26</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78615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7/23/26</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460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7/23/26</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5404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7/23/26</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0832188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0" r:id="rId6"/>
    <p:sldLayoutId id="2147483726" r:id="rId7"/>
    <p:sldLayoutId id="2147483727" r:id="rId8"/>
    <p:sldLayoutId id="2147483728" r:id="rId9"/>
    <p:sldLayoutId id="2147483729" r:id="rId10"/>
    <p:sldLayoutId id="214748373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Picture_by_Hubble_Space_Telescope_crop.jp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nebula in space with stars&#10;&#10;Description automatically generated">
            <a:extLst>
              <a:ext uri="{FF2B5EF4-FFF2-40B4-BE49-F238E27FC236}">
                <a16:creationId xmlns:a16="http://schemas.microsoft.com/office/drawing/2014/main" id="{961A5746-2FBA-A739-F47B-851A8D3C807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983" r="16078"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anchor="b">
            <a:normAutofit/>
          </a:bodyPr>
          <a:lstStyle/>
          <a:p>
            <a:r>
              <a:rPr lang="en-US" sz="6000">
                <a:solidFill>
                  <a:schemeClr val="bg1"/>
                </a:solidFill>
                <a:latin typeface="Impact"/>
              </a:rPr>
              <a:t>Big Bang Meals</a:t>
            </a:r>
            <a:r>
              <a:rPr lang="en-US" sz="6000">
                <a:solidFill>
                  <a:schemeClr val="bg1"/>
                </a:solidFill>
              </a:rPr>
              <a:t> </a:t>
            </a:r>
          </a:p>
        </p:txBody>
      </p:sp>
      <p:sp>
        <p:nvSpPr>
          <p:cNvPr id="3" name="Subtitle 2"/>
          <p:cNvSpPr>
            <a:spLocks noGrp="1"/>
          </p:cNvSpPr>
          <p:nvPr>
            <p:ph type="subTitle" idx="1"/>
          </p:nvPr>
        </p:nvSpPr>
        <p:spPr>
          <a:xfrm>
            <a:off x="477980" y="4872922"/>
            <a:ext cx="4023359" cy="1208141"/>
          </a:xfrm>
        </p:spPr>
        <p:txBody>
          <a:bodyPr vert="horz" lIns="91440" tIns="45720" rIns="91440" bIns="45720" rtlCol="0" anchor="t">
            <a:normAutofit/>
          </a:bodyPr>
          <a:lstStyle/>
          <a:p>
            <a:r>
              <a:rPr lang="en-US" sz="2000">
                <a:solidFill>
                  <a:schemeClr val="bg1"/>
                </a:solidFill>
              </a:rPr>
              <a:t>By Ian Troop, Dylan Renninger, Akira Misselhorn</a:t>
            </a:r>
            <a:endParaRPr lang="en-US">
              <a:solidFill>
                <a:schemeClr val="bg1"/>
              </a:solidFill>
            </a:endParaRPr>
          </a:p>
          <a:p>
            <a:endParaRPr lang="en-US" sz="2000">
              <a:solidFill>
                <a:schemeClr val="bg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C0F7C0-0D74-600B-3691-EF6D409C9B3D}"/>
              </a:ext>
            </a:extLst>
          </p:cNvPr>
          <p:cNvSpPr txBox="1"/>
          <p:nvPr/>
        </p:nvSpPr>
        <p:spPr>
          <a:xfrm>
            <a:off x="9525886" y="6657945"/>
            <a:ext cx="266611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3640-0B33-5F9E-7B53-DBBA502D463A}"/>
              </a:ext>
            </a:extLst>
          </p:cNvPr>
          <p:cNvSpPr>
            <a:spLocks noGrp="1"/>
          </p:cNvSpPr>
          <p:nvPr>
            <p:ph type="title"/>
          </p:nvPr>
        </p:nvSpPr>
        <p:spPr/>
        <p:txBody>
          <a:bodyPr/>
          <a:lstStyle/>
          <a:p>
            <a:r>
              <a:rPr lang="en-US">
                <a:ea typeface="+mj-lt"/>
                <a:cs typeface="+mj-lt"/>
              </a:rPr>
              <a:t>Defect Cost Assumption</a:t>
            </a:r>
            <a:endParaRPr lang="en-US"/>
          </a:p>
        </p:txBody>
      </p:sp>
      <p:sp>
        <p:nvSpPr>
          <p:cNvPr id="3" name="Content Placeholder 2">
            <a:extLst>
              <a:ext uri="{FF2B5EF4-FFF2-40B4-BE49-F238E27FC236}">
                <a16:creationId xmlns:a16="http://schemas.microsoft.com/office/drawing/2014/main" id="{2AA4516F-94D1-B473-10D7-8DAB1571EAF1}"/>
              </a:ext>
            </a:extLst>
          </p:cNvPr>
          <p:cNvSpPr>
            <a:spLocks noGrp="1"/>
          </p:cNvSpPr>
          <p:nvPr>
            <p:ph idx="1"/>
          </p:nvPr>
        </p:nvSpPr>
        <p:spPr>
          <a:xfrm>
            <a:off x="420243" y="2478024"/>
            <a:ext cx="11634978" cy="4075176"/>
          </a:xfrm>
        </p:spPr>
        <p:txBody>
          <a:bodyPr vert="horz" lIns="91440" tIns="45720" rIns="91440" bIns="45720" rtlCol="0" anchor="t">
            <a:normAutofit/>
          </a:bodyPr>
          <a:lstStyle/>
          <a:p>
            <a:pPr marL="0" indent="0">
              <a:lnSpc>
                <a:spcPct val="200000"/>
              </a:lnSpc>
              <a:buNone/>
            </a:pPr>
            <a:r>
              <a:rPr lang="en-US" sz="1700" u="sng">
                <a:ea typeface="+mn-lt"/>
                <a:cs typeface="+mn-lt"/>
              </a:rPr>
              <a:t>DCA </a:t>
            </a:r>
            <a:r>
              <a:rPr lang="en-US" sz="1700">
                <a:ea typeface="+mn-lt"/>
                <a:cs typeface="+mn-lt"/>
              </a:rPr>
              <a:t>= (Material + Time) x 1.25</a:t>
            </a:r>
            <a:endParaRPr lang="en-US" sz="1700"/>
          </a:p>
          <a:p>
            <a:pPr marL="0" indent="0">
              <a:lnSpc>
                <a:spcPct val="200000"/>
              </a:lnSpc>
              <a:buNone/>
            </a:pPr>
            <a:r>
              <a:rPr lang="en-US" sz="1700" u="sng"/>
              <a:t>Material Cost</a:t>
            </a:r>
            <a:r>
              <a:rPr lang="en-US" sz="1700"/>
              <a:t> = $5.00/10 hotdogs= $0.50/hotdog ÷ 11 slices = </a:t>
            </a:r>
            <a:r>
              <a:rPr lang="en-US" sz="1700" b="1"/>
              <a:t>$0.05/slice</a:t>
            </a:r>
          </a:p>
          <a:p>
            <a:pPr marL="0" indent="0">
              <a:lnSpc>
                <a:spcPct val="200000"/>
              </a:lnSpc>
              <a:buNone/>
            </a:pPr>
            <a:r>
              <a:rPr lang="en-US" sz="1700"/>
              <a:t>$20/</a:t>
            </a:r>
            <a:r>
              <a:rPr lang="en-US" sz="1700" err="1"/>
              <a:t>hr</a:t>
            </a:r>
            <a:r>
              <a:rPr lang="en-US" sz="1700"/>
              <a:t> x 2 ÷ 60min/</a:t>
            </a:r>
            <a:r>
              <a:rPr lang="en-US" sz="1700" err="1"/>
              <a:t>hr</a:t>
            </a:r>
            <a:r>
              <a:rPr lang="en-US" sz="1700"/>
              <a:t> = $0.67/min ÷ 60 sec/min = </a:t>
            </a:r>
            <a:r>
              <a:rPr lang="en-US" sz="1700" b="1"/>
              <a:t>$0.01/sec</a:t>
            </a:r>
            <a:r>
              <a:rPr lang="en-US" sz="1700"/>
              <a:t> </a:t>
            </a:r>
          </a:p>
          <a:p>
            <a:pPr marL="0" indent="0">
              <a:lnSpc>
                <a:spcPct val="200000"/>
              </a:lnSpc>
              <a:buNone/>
            </a:pPr>
            <a:r>
              <a:rPr lang="en-US" sz="1700" u="sng">
                <a:ea typeface="+mn-lt"/>
                <a:cs typeface="+mn-lt"/>
              </a:rPr>
              <a:t>Time</a:t>
            </a:r>
            <a:r>
              <a:rPr lang="en-US" sz="1700">
                <a:ea typeface="+mn-lt"/>
                <a:cs typeface="+mn-lt"/>
              </a:rPr>
              <a:t> = $0.01/sec x 97sec/hotdog = $0.97/hotdog ÷11 slices/hotdog =  </a:t>
            </a:r>
            <a:r>
              <a:rPr lang="en-US" sz="1700" b="1">
                <a:ea typeface="+mn-lt"/>
                <a:cs typeface="+mn-lt"/>
              </a:rPr>
              <a:t>$0.09/slice</a:t>
            </a:r>
          </a:p>
          <a:p>
            <a:pPr marL="0" indent="0">
              <a:lnSpc>
                <a:spcPct val="200000"/>
              </a:lnSpc>
              <a:buNone/>
            </a:pPr>
            <a:r>
              <a:rPr lang="en-US" sz="1700" u="sng"/>
              <a:t>DCA</a:t>
            </a:r>
            <a:r>
              <a:rPr lang="en-US" sz="1700"/>
              <a:t> = (</a:t>
            </a:r>
            <a:r>
              <a:rPr lang="en-US" sz="1700">
                <a:ea typeface="+mn-lt"/>
                <a:cs typeface="+mn-lt"/>
              </a:rPr>
              <a:t>$0.05</a:t>
            </a:r>
            <a:r>
              <a:rPr lang="en-US" sz="1700"/>
              <a:t>/slice + $0.09/slice) x 1.25 = </a:t>
            </a:r>
            <a:r>
              <a:rPr lang="en-US" sz="1700" b="1"/>
              <a:t>$0.18/slice</a:t>
            </a:r>
          </a:p>
          <a:p>
            <a:pPr marL="0" indent="0">
              <a:lnSpc>
                <a:spcPct val="200000"/>
              </a:lnSpc>
              <a:buNone/>
            </a:pPr>
            <a:endParaRPr lang="en-US" sz="1700"/>
          </a:p>
          <a:p>
            <a:pPr marL="0" indent="0">
              <a:buNone/>
            </a:pPr>
            <a:endParaRPr lang="en-US" sz="1600"/>
          </a:p>
          <a:p>
            <a:pPr marL="0" indent="0">
              <a:buNone/>
            </a:pPr>
            <a:endParaRPr lang="en-US" sz="1600"/>
          </a:p>
          <a:p>
            <a:pPr marL="0" indent="0">
              <a:buNone/>
            </a:pPr>
            <a:endParaRPr lang="en-US"/>
          </a:p>
          <a:p>
            <a:pPr marL="0" indent="0">
              <a:buNone/>
            </a:pPr>
            <a:endParaRPr lang="en-US" sz="1600"/>
          </a:p>
        </p:txBody>
      </p:sp>
    </p:spTree>
    <p:extLst>
      <p:ext uri="{BB962C8B-B14F-4D97-AF65-F5344CB8AC3E}">
        <p14:creationId xmlns:p14="http://schemas.microsoft.com/office/powerpoint/2010/main" val="2479373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3640-0B33-5F9E-7B53-DBBA502D463A}"/>
              </a:ext>
            </a:extLst>
          </p:cNvPr>
          <p:cNvSpPr>
            <a:spLocks noGrp="1"/>
          </p:cNvSpPr>
          <p:nvPr>
            <p:ph type="title"/>
          </p:nvPr>
        </p:nvSpPr>
        <p:spPr/>
        <p:txBody>
          <a:bodyPr/>
          <a:lstStyle/>
          <a:p>
            <a:r>
              <a:rPr lang="en-US"/>
              <a:t>Defect Cost Per Year</a:t>
            </a:r>
          </a:p>
        </p:txBody>
      </p:sp>
      <p:sp>
        <p:nvSpPr>
          <p:cNvPr id="3" name="Content Placeholder 2">
            <a:extLst>
              <a:ext uri="{FF2B5EF4-FFF2-40B4-BE49-F238E27FC236}">
                <a16:creationId xmlns:a16="http://schemas.microsoft.com/office/drawing/2014/main" id="{2AA4516F-94D1-B473-10D7-8DAB1571EAF1}"/>
              </a:ext>
            </a:extLst>
          </p:cNvPr>
          <p:cNvSpPr>
            <a:spLocks noGrp="1"/>
          </p:cNvSpPr>
          <p:nvPr>
            <p:ph idx="1"/>
          </p:nvPr>
        </p:nvSpPr>
        <p:spPr>
          <a:xfrm>
            <a:off x="420243" y="2178996"/>
            <a:ext cx="11634978" cy="4374204"/>
          </a:xfrm>
        </p:spPr>
        <p:txBody>
          <a:bodyPr vert="horz" lIns="91440" tIns="45720" rIns="91440" bIns="45720" rtlCol="0" anchor="t">
            <a:normAutofit fontScale="92500"/>
          </a:bodyPr>
          <a:lstStyle/>
          <a:p>
            <a:pPr marL="0" indent="0">
              <a:buNone/>
            </a:pPr>
            <a:r>
              <a:rPr lang="en-US" u="sng" dirty="0"/>
              <a:t>Work Time/yr</a:t>
            </a:r>
            <a:r>
              <a:rPr lang="en-US" dirty="0"/>
              <a:t> = 40 </a:t>
            </a:r>
            <a:r>
              <a:rPr lang="en-US" dirty="0" err="1"/>
              <a:t>hrs</a:t>
            </a:r>
            <a:r>
              <a:rPr lang="en-US" dirty="0"/>
              <a:t>/week x 50 </a:t>
            </a:r>
            <a:r>
              <a:rPr lang="en-US" dirty="0" err="1"/>
              <a:t>wks</a:t>
            </a:r>
            <a:r>
              <a:rPr lang="en-US" dirty="0"/>
              <a:t>/yr </a:t>
            </a:r>
            <a:r>
              <a:rPr lang="en-US" dirty="0">
                <a:ea typeface="+mn-lt"/>
                <a:cs typeface="+mn-lt"/>
              </a:rPr>
              <a:t>x 0.85*</a:t>
            </a:r>
            <a:r>
              <a:rPr lang="en-US" dirty="0"/>
              <a:t> = 1700 </a:t>
            </a:r>
            <a:r>
              <a:rPr lang="en-US" dirty="0" err="1"/>
              <a:t>hrs</a:t>
            </a:r>
            <a:r>
              <a:rPr lang="en-US" dirty="0"/>
              <a:t>/yr x 60 mins/</a:t>
            </a:r>
            <a:r>
              <a:rPr lang="en-US" dirty="0" err="1"/>
              <a:t>hr</a:t>
            </a:r>
            <a:r>
              <a:rPr lang="en-US" dirty="0"/>
              <a:t> = 102,000 mins/yr x 60 sec/min = </a:t>
            </a:r>
            <a:r>
              <a:rPr lang="en-US" b="1" dirty="0"/>
              <a:t>6,120,000 sec/yr</a:t>
            </a:r>
          </a:p>
          <a:p>
            <a:pPr marL="0" indent="0">
              <a:buNone/>
            </a:pPr>
            <a:endParaRPr lang="en-US" dirty="0">
              <a:ea typeface="+mn-lt"/>
              <a:cs typeface="+mn-lt"/>
            </a:endParaRPr>
          </a:p>
          <a:p>
            <a:pPr marL="0" indent="0">
              <a:buNone/>
            </a:pPr>
            <a:r>
              <a:rPr lang="en-US" u="sng" dirty="0">
                <a:ea typeface="+mn-lt"/>
                <a:cs typeface="+mn-lt"/>
              </a:rPr>
              <a:t>Defects/yr</a:t>
            </a:r>
            <a:r>
              <a:rPr lang="en-US" dirty="0">
                <a:ea typeface="+mn-lt"/>
                <a:cs typeface="+mn-lt"/>
              </a:rPr>
              <a:t> = 6,120,000 sec/yr ÷ 9sec = 680,000 prod/yr x </a:t>
            </a:r>
            <a:r>
              <a:rPr lang="en-US" dirty="0">
                <a:highlight>
                  <a:srgbClr val="FFFF00"/>
                </a:highlight>
                <a:ea typeface="+mn-lt"/>
                <a:cs typeface="+mn-lt"/>
              </a:rPr>
              <a:t>.54** </a:t>
            </a:r>
            <a:r>
              <a:rPr lang="en-US" dirty="0">
                <a:ea typeface="+mn-lt"/>
                <a:cs typeface="+mn-lt"/>
              </a:rPr>
              <a:t>= </a:t>
            </a:r>
            <a:r>
              <a:rPr lang="en-US" b="1" dirty="0">
                <a:ea typeface="+mn-lt"/>
                <a:cs typeface="+mn-lt"/>
              </a:rPr>
              <a:t>367,200 def/yr</a:t>
            </a:r>
            <a:endParaRPr lang="en-US" b="1" dirty="0"/>
          </a:p>
          <a:p>
            <a:pPr marL="0" indent="0">
              <a:buNone/>
            </a:pPr>
            <a:endParaRPr lang="en-US" dirty="0">
              <a:ea typeface="+mn-lt"/>
              <a:cs typeface="+mn-lt"/>
            </a:endParaRPr>
          </a:p>
          <a:p>
            <a:pPr marL="0" indent="0">
              <a:buNone/>
            </a:pPr>
            <a:r>
              <a:rPr lang="en-US" u="sng" dirty="0">
                <a:ea typeface="+mn-lt"/>
                <a:cs typeface="+mn-lt"/>
              </a:rPr>
              <a:t>Cost/yr</a:t>
            </a:r>
            <a:r>
              <a:rPr lang="en-US" dirty="0">
                <a:ea typeface="+mn-lt"/>
                <a:cs typeface="+mn-lt"/>
              </a:rPr>
              <a:t> = 367,200</a:t>
            </a:r>
            <a:r>
              <a:rPr lang="en-US" dirty="0"/>
              <a:t> def/yr x $0.18/slice = </a:t>
            </a:r>
            <a:r>
              <a:rPr lang="en-US" b="1" dirty="0"/>
              <a:t>$66,096/yr </a:t>
            </a:r>
          </a:p>
          <a:p>
            <a:pPr marL="0" indent="0" algn="r">
              <a:buNone/>
            </a:pPr>
            <a:endParaRPr lang="en-US" b="1" dirty="0"/>
          </a:p>
          <a:p>
            <a:pPr marL="0" indent="0" algn="r">
              <a:buNone/>
            </a:pPr>
            <a:r>
              <a:rPr lang="en-US" dirty="0"/>
              <a:t>*Labor Utilization Rate = 85%</a:t>
            </a:r>
          </a:p>
          <a:p>
            <a:pPr marL="0" indent="0" algn="r">
              <a:buNone/>
            </a:pPr>
            <a:r>
              <a:rPr lang="en-US" dirty="0">
                <a:highlight>
                  <a:srgbClr val="FFFF00"/>
                </a:highlight>
              </a:rPr>
              <a:t>**Current Defect Rate = 54%</a:t>
            </a:r>
          </a:p>
          <a:p>
            <a:pPr marL="0" indent="0">
              <a:buNone/>
            </a:pPr>
            <a:endParaRPr lang="en-US" sz="1600" dirty="0"/>
          </a:p>
          <a:p>
            <a:pPr marL="0" indent="0">
              <a:buNone/>
            </a:pPr>
            <a:endParaRPr lang="en-US" sz="1600" dirty="0"/>
          </a:p>
          <a:p>
            <a:pPr marL="0" indent="0">
              <a:buNone/>
            </a:pPr>
            <a:endParaRPr lang="en-US" dirty="0"/>
          </a:p>
          <a:p>
            <a:pPr marL="0" indent="0">
              <a:buNone/>
            </a:pPr>
            <a:endParaRPr lang="en-US" sz="1600" dirty="0"/>
          </a:p>
        </p:txBody>
      </p:sp>
    </p:spTree>
    <p:extLst>
      <p:ext uri="{BB962C8B-B14F-4D97-AF65-F5344CB8AC3E}">
        <p14:creationId xmlns:p14="http://schemas.microsoft.com/office/powerpoint/2010/main" val="252568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Freeform: Shape 32">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91EE44-9359-B343-A6C0-EFE8857EF2D5}"/>
              </a:ext>
            </a:extLst>
          </p:cNvPr>
          <p:cNvSpPr>
            <a:spLocks noGrp="1"/>
          </p:cNvSpPr>
          <p:nvPr>
            <p:ph type="title"/>
          </p:nvPr>
        </p:nvSpPr>
        <p:spPr>
          <a:xfrm>
            <a:off x="621792" y="1161288"/>
            <a:ext cx="3602736" cy="4526280"/>
          </a:xfrm>
        </p:spPr>
        <p:txBody>
          <a:bodyPr vert="horz" lIns="91440" tIns="45720" rIns="91440" bIns="45720" rtlCol="0" anchor="ctr">
            <a:normAutofit/>
          </a:bodyPr>
          <a:lstStyle/>
          <a:p>
            <a:r>
              <a:rPr lang="en-US"/>
              <a:t>Projected Savings</a:t>
            </a:r>
          </a:p>
        </p:txBody>
      </p:sp>
      <p:sp>
        <p:nvSpPr>
          <p:cNvPr id="36" name="Rectangle 3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Content Placeholder 2">
            <a:extLst>
              <a:ext uri="{FF2B5EF4-FFF2-40B4-BE49-F238E27FC236}">
                <a16:creationId xmlns:a16="http://schemas.microsoft.com/office/drawing/2014/main" id="{F71778D8-2913-CCA1-DB4D-5FA1C1D86D2D}"/>
              </a:ext>
            </a:extLst>
          </p:cNvPr>
          <p:cNvSpPr txBox="1">
            <a:spLocks/>
          </p:cNvSpPr>
          <p:nvPr/>
        </p:nvSpPr>
        <p:spPr>
          <a:xfrm>
            <a:off x="5434149" y="932688"/>
            <a:ext cx="6136059" cy="4992624"/>
          </a:xfrm>
          <a:prstGeom prst="rect">
            <a:avLst/>
          </a:prstGeom>
        </p:spPr>
        <p:txBody>
          <a:bodyPr vert="horz" lIns="91440" tIns="45720" rIns="91440" bIns="45720" rtlCol="0" anchor="ct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spcAft>
                <a:spcPts val="800"/>
              </a:spcAft>
            </a:pPr>
            <a:r>
              <a:rPr lang="en-US" sz="2000" u="sng"/>
              <a:t>Projected Process Yield(4 Sigma)</a:t>
            </a:r>
          </a:p>
          <a:p>
            <a:pPr marL="0">
              <a:spcBef>
                <a:spcPts val="0"/>
              </a:spcBef>
              <a:spcAft>
                <a:spcPts val="800"/>
              </a:spcAft>
            </a:pPr>
            <a:r>
              <a:rPr lang="en-US" sz="2000"/>
              <a:t>680,000 units/</a:t>
            </a:r>
            <a:r>
              <a:rPr lang="en-US" sz="2000" err="1"/>
              <a:t>yr</a:t>
            </a:r>
            <a:r>
              <a:rPr lang="en-US" sz="2000"/>
              <a:t> x 0.006 =</a:t>
            </a:r>
            <a:r>
              <a:rPr lang="en-US" sz="2000" b="1"/>
              <a:t> 4080 def/</a:t>
            </a:r>
            <a:r>
              <a:rPr lang="en-US" sz="2000" b="1" err="1"/>
              <a:t>yr</a:t>
            </a:r>
            <a:endParaRPr lang="en-US" sz="2000" b="1"/>
          </a:p>
          <a:p>
            <a:pPr marL="0">
              <a:spcBef>
                <a:spcPts val="0"/>
              </a:spcBef>
              <a:spcAft>
                <a:spcPts val="800"/>
              </a:spcAft>
            </a:pPr>
            <a:r>
              <a:rPr lang="en-US" sz="2000"/>
              <a:t>4080 def/</a:t>
            </a:r>
            <a:r>
              <a:rPr lang="en-US" sz="2000" err="1"/>
              <a:t>yr</a:t>
            </a:r>
            <a:r>
              <a:rPr lang="en-US" sz="2000"/>
              <a:t> x 0.18 cost/def = </a:t>
            </a:r>
            <a:r>
              <a:rPr lang="en-US" sz="2000" b="1"/>
              <a:t>$734.40 cost/</a:t>
            </a:r>
            <a:r>
              <a:rPr lang="en-US" sz="2000" b="1" err="1"/>
              <a:t>yr</a:t>
            </a:r>
            <a:endParaRPr lang="en-US" sz="2000" b="1"/>
          </a:p>
          <a:p>
            <a:pPr marL="0">
              <a:spcBef>
                <a:spcPts val="950"/>
              </a:spcBef>
            </a:pPr>
            <a:r>
              <a:rPr lang="en-US" sz="2000"/>
              <a:t>$66,096 – $734.40 = </a:t>
            </a:r>
            <a:r>
              <a:rPr lang="en-US" sz="2000" b="1"/>
              <a:t>$65,361.60 saved!</a:t>
            </a:r>
          </a:p>
          <a:p>
            <a:pPr marL="0">
              <a:spcBef>
                <a:spcPts val="950"/>
              </a:spcBef>
            </a:pPr>
            <a:endParaRPr lang="en-US" sz="2000"/>
          </a:p>
          <a:p>
            <a:pPr marL="0"/>
            <a:endParaRPr lang="en-US" sz="2000"/>
          </a:p>
        </p:txBody>
      </p:sp>
    </p:spTree>
    <p:extLst>
      <p:ext uri="{BB962C8B-B14F-4D97-AF65-F5344CB8AC3E}">
        <p14:creationId xmlns:p14="http://schemas.microsoft.com/office/powerpoint/2010/main" val="3705722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45BBE-6DC5-082B-0138-15D6898A2C2F}"/>
              </a:ext>
            </a:extLst>
          </p:cNvPr>
          <p:cNvSpPr>
            <a:spLocks noGrp="1"/>
          </p:cNvSpPr>
          <p:nvPr>
            <p:ph type="title"/>
          </p:nvPr>
        </p:nvSpPr>
        <p:spPr>
          <a:xfrm>
            <a:off x="411480" y="987552"/>
            <a:ext cx="4485861" cy="1088136"/>
          </a:xfrm>
        </p:spPr>
        <p:txBody>
          <a:bodyPr anchor="b">
            <a:normAutofit/>
          </a:bodyPr>
          <a:lstStyle/>
          <a:p>
            <a:r>
              <a:rPr lang="en-US" sz="3400"/>
              <a:t>Intro</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986B61B-7451-7A4A-A81D-C7C144DB3FC4}"/>
              </a:ext>
            </a:extLst>
          </p:cNvPr>
          <p:cNvSpPr>
            <a:spLocks noGrp="1"/>
          </p:cNvSpPr>
          <p:nvPr>
            <p:ph idx="1"/>
          </p:nvPr>
        </p:nvSpPr>
        <p:spPr>
          <a:xfrm>
            <a:off x="411479" y="2688336"/>
            <a:ext cx="4498848" cy="3584448"/>
          </a:xfrm>
        </p:spPr>
        <p:txBody>
          <a:bodyPr vert="horz" lIns="91440" tIns="45720" rIns="91440" bIns="45720" rtlCol="0" anchor="t">
            <a:noAutofit/>
          </a:bodyPr>
          <a:lstStyle/>
          <a:p>
            <a:pPr marL="342900" indent="-342900"/>
            <a:r>
              <a:rPr lang="en-US" sz="1200"/>
              <a:t>Background</a:t>
            </a:r>
          </a:p>
          <a:p>
            <a:pPr marL="800100" lvl="1" indent="-342900">
              <a:buFont typeface="Courier New" panose="020B0604020202020204" pitchFamily="34" charset="0"/>
              <a:buChar char="o"/>
            </a:pPr>
            <a:r>
              <a:rPr lang="en-US" sz="1200"/>
              <a:t>Big Bang Theory</a:t>
            </a:r>
          </a:p>
          <a:p>
            <a:pPr marL="800100" lvl="1" indent="-342900">
              <a:buFont typeface="Courier New" panose="020B0604020202020204" pitchFamily="34" charset="0"/>
              <a:buChar char="o"/>
            </a:pPr>
            <a:r>
              <a:rPr lang="en-US" sz="1200"/>
              <a:t>Sheldon’s Spaghetti Catalyst</a:t>
            </a:r>
          </a:p>
          <a:p>
            <a:pPr marL="800100" lvl="1" indent="-342900">
              <a:buFont typeface="Courier New" panose="020B0604020202020204" pitchFamily="34" charset="0"/>
              <a:buChar char="o"/>
            </a:pPr>
            <a:r>
              <a:rPr lang="en-US" sz="1200"/>
              <a:t>E20S3 “The Spaghetti Catalyst”</a:t>
            </a:r>
          </a:p>
          <a:p>
            <a:pPr marL="342900" indent="-342900"/>
            <a:r>
              <a:rPr lang="en-US" sz="1200"/>
              <a:t>Overview</a:t>
            </a:r>
          </a:p>
          <a:p>
            <a:pPr marL="800100" lvl="1" indent="-342900">
              <a:buFont typeface="Courier New" panose="020B0604020202020204" pitchFamily="34" charset="0"/>
              <a:buChar char="o"/>
            </a:pPr>
            <a:r>
              <a:rPr lang="en-US" sz="1200"/>
              <a:t>Product Spec</a:t>
            </a:r>
          </a:p>
          <a:p>
            <a:pPr marL="800100" lvl="1" indent="-342900">
              <a:buFont typeface="Courier New" panose="020B0604020202020204" pitchFamily="34" charset="0"/>
              <a:buChar char="o"/>
            </a:pPr>
            <a:r>
              <a:rPr lang="en-US" sz="1200"/>
              <a:t>Project Timeline</a:t>
            </a:r>
          </a:p>
          <a:p>
            <a:pPr marL="800100" lvl="1" indent="-342900">
              <a:buFont typeface="Courier New" panose="020B0604020202020204" pitchFamily="34" charset="0"/>
              <a:buChar char="o"/>
            </a:pPr>
            <a:r>
              <a:rPr lang="en-US" sz="1200"/>
              <a:t>Current Process</a:t>
            </a:r>
          </a:p>
          <a:p>
            <a:pPr marL="800100" lvl="1" indent="-342900">
              <a:buFont typeface="Courier New" panose="020B0604020202020204" pitchFamily="34" charset="0"/>
              <a:buChar char="o"/>
            </a:pPr>
            <a:r>
              <a:rPr lang="en-US" sz="1200"/>
              <a:t>Data Collection</a:t>
            </a:r>
          </a:p>
          <a:p>
            <a:pPr marL="800100" lvl="1" indent="-342900">
              <a:buFont typeface="Courier New" panose="020B0604020202020204" pitchFamily="34" charset="0"/>
              <a:buChar char="o"/>
            </a:pPr>
            <a:r>
              <a:rPr lang="en-US" sz="1200"/>
              <a:t>Process Capability</a:t>
            </a:r>
          </a:p>
          <a:p>
            <a:pPr marL="800100" lvl="1" indent="-342900">
              <a:buFont typeface="Courier New" panose="020B0604020202020204" pitchFamily="34" charset="0"/>
              <a:buChar char="o"/>
            </a:pPr>
            <a:r>
              <a:rPr lang="en-US" sz="1200"/>
              <a:t>Fishbone</a:t>
            </a:r>
          </a:p>
          <a:p>
            <a:pPr marL="800100" lvl="1" indent="-342900">
              <a:buFont typeface="Courier New" panose="020B0604020202020204" pitchFamily="34" charset="0"/>
              <a:buChar char="o"/>
            </a:pPr>
            <a:r>
              <a:rPr lang="en-US" sz="1200"/>
              <a:t>Proposed Solutions</a:t>
            </a:r>
          </a:p>
          <a:p>
            <a:pPr marL="800100" lvl="1" indent="-342900">
              <a:buFont typeface="Courier New" panose="020B0604020202020204" pitchFamily="34" charset="0"/>
              <a:buChar char="o"/>
            </a:pPr>
            <a:r>
              <a:rPr lang="en-US" sz="1200"/>
              <a:t>Defect Cost</a:t>
            </a:r>
          </a:p>
          <a:p>
            <a:pPr marL="800100" lvl="1" indent="-342900">
              <a:buFont typeface="Courier New" panose="020B0604020202020204" pitchFamily="34" charset="0"/>
              <a:buChar char="o"/>
            </a:pPr>
            <a:r>
              <a:rPr lang="en-US" sz="1200"/>
              <a:t>Projected Savings</a:t>
            </a:r>
          </a:p>
          <a:p>
            <a:pPr marL="342900" indent="-342900"/>
            <a:endParaRPr lang="en-US" sz="1700"/>
          </a:p>
          <a:p>
            <a:pPr marL="342900" indent="-342900"/>
            <a:endParaRPr lang="en-US" sz="1700"/>
          </a:p>
        </p:txBody>
      </p:sp>
      <p:pic>
        <p:nvPicPr>
          <p:cNvPr id="5" name="Picture 4" descr="A person holding a carrot&#10;&#10;Description automatically generated">
            <a:extLst>
              <a:ext uri="{FF2B5EF4-FFF2-40B4-BE49-F238E27FC236}">
                <a16:creationId xmlns:a16="http://schemas.microsoft.com/office/drawing/2014/main" id="{95009B94-8B70-1F4B-BA66-E633804A8497}"/>
              </a:ext>
            </a:extLst>
          </p:cNvPr>
          <p:cNvPicPr>
            <a:picLocks noChangeAspect="1"/>
          </p:cNvPicPr>
          <p:nvPr/>
        </p:nvPicPr>
        <p:blipFill rotWithShape="1">
          <a:blip r:embed="rId3"/>
          <a:srcRect l="34831" t="607" r="9326" b="-810"/>
          <a:stretch/>
        </p:blipFill>
        <p:spPr>
          <a:xfrm>
            <a:off x="5308052" y="-16032"/>
            <a:ext cx="6883948" cy="6960018"/>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784241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11A6C9-26E0-C535-188B-D82A01BA0B6C}"/>
              </a:ext>
            </a:extLst>
          </p:cNvPr>
          <p:cNvSpPr>
            <a:spLocks noGrp="1"/>
          </p:cNvSpPr>
          <p:nvPr>
            <p:ph type="title"/>
          </p:nvPr>
        </p:nvSpPr>
        <p:spPr>
          <a:xfrm>
            <a:off x="7255564" y="834888"/>
            <a:ext cx="4314645" cy="1268958"/>
          </a:xfrm>
        </p:spPr>
        <p:txBody>
          <a:bodyPr anchor="b">
            <a:normAutofit/>
          </a:bodyPr>
          <a:lstStyle/>
          <a:p>
            <a:r>
              <a:rPr lang="en-US" sz="3200"/>
              <a:t>Product Specifications</a:t>
            </a:r>
          </a:p>
        </p:txBody>
      </p:sp>
      <p:pic>
        <p:nvPicPr>
          <p:cNvPr id="4" name="Picture 3" descr="A child cutting carrots on a cutting board&#10;&#10;Description automatically generated">
            <a:extLst>
              <a:ext uri="{FF2B5EF4-FFF2-40B4-BE49-F238E27FC236}">
                <a16:creationId xmlns:a16="http://schemas.microsoft.com/office/drawing/2014/main" id="{D0735034-8B6F-005C-FC26-B4E9E19149BE}"/>
              </a:ext>
            </a:extLst>
          </p:cNvPr>
          <p:cNvPicPr>
            <a:picLocks noChangeAspect="1"/>
          </p:cNvPicPr>
          <p:nvPr/>
        </p:nvPicPr>
        <p:blipFill rotWithShape="1">
          <a:blip r:embed="rId3"/>
          <a:srcRect l="19570" r="14068"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36" name="Rectangle 35">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2D9B8D-0EF8-B057-9435-C67D30613939}"/>
              </a:ext>
            </a:extLst>
          </p:cNvPr>
          <p:cNvSpPr>
            <a:spLocks noGrp="1"/>
          </p:cNvSpPr>
          <p:nvPr>
            <p:ph idx="1"/>
          </p:nvPr>
        </p:nvSpPr>
        <p:spPr>
          <a:xfrm>
            <a:off x="7255563" y="2557587"/>
            <a:ext cx="4314645" cy="3717317"/>
          </a:xfrm>
        </p:spPr>
        <p:txBody>
          <a:bodyPr vert="horz" lIns="91440" tIns="45720" rIns="91440" bIns="45720" rtlCol="0" anchor="t">
            <a:normAutofit/>
          </a:bodyPr>
          <a:lstStyle/>
          <a:p>
            <a:r>
              <a:rPr lang="en-US" sz="2000">
                <a:latin typeface="Neue Haas Grotesk Text Pro"/>
                <a:ea typeface="Calibri"/>
                <a:cs typeface="Calibri"/>
              </a:rPr>
              <a:t>Sheldon's Spaghetti Catalyst by Big Bang Meals contains spaghetti, marinara sauce, and 1 hotdog cut into 11 slices</a:t>
            </a:r>
          </a:p>
          <a:p>
            <a:r>
              <a:rPr lang="en-US" sz="2000">
                <a:latin typeface="Neue Haas Grotesk Text Pro"/>
                <a:ea typeface="Calibri"/>
                <a:cs typeface="Calibri"/>
              </a:rPr>
              <a:t>Each slice should be 1cm in length and weigh 4.0g.</a:t>
            </a:r>
          </a:p>
          <a:p>
            <a:r>
              <a:rPr lang="en-US" sz="2000">
                <a:latin typeface="Neue Haas Grotesk Text Pro"/>
                <a:ea typeface="Calibri"/>
                <a:cs typeface="Calibri"/>
              </a:rPr>
              <a:t>Tolerance of ±0.5g.</a:t>
            </a:r>
          </a:p>
        </p:txBody>
      </p:sp>
    </p:spTree>
    <p:extLst>
      <p:ext uri="{BB962C8B-B14F-4D97-AF65-F5344CB8AC3E}">
        <p14:creationId xmlns:p14="http://schemas.microsoft.com/office/powerpoint/2010/main" val="1458294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F169A4-300F-0F87-97FF-AC71E4B59932}"/>
              </a:ext>
            </a:extLst>
          </p:cNvPr>
          <p:cNvSpPr>
            <a:spLocks noGrp="1"/>
          </p:cNvSpPr>
          <p:nvPr>
            <p:ph type="title"/>
          </p:nvPr>
        </p:nvSpPr>
        <p:spPr>
          <a:xfrm>
            <a:off x="429767" y="411480"/>
            <a:ext cx="11332465" cy="1106424"/>
          </a:xfrm>
        </p:spPr>
        <p:txBody>
          <a:bodyPr vert="horz" lIns="91440" tIns="45720" rIns="91440" bIns="45720" rtlCol="0">
            <a:normAutofit/>
          </a:bodyPr>
          <a:lstStyle/>
          <a:p>
            <a:r>
              <a:rPr lang="en-US" sz="3600"/>
              <a:t>Gantt Chart</a:t>
            </a:r>
          </a:p>
        </p:txBody>
      </p:sp>
      <p:sp>
        <p:nvSpPr>
          <p:cNvPr id="53" name="Rectangle 5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5" name="Rectangle 5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94A0D69-B9EF-B62D-02E8-C145BD2F525A}"/>
              </a:ext>
            </a:extLst>
          </p:cNvPr>
          <p:cNvPicPr>
            <a:picLocks noChangeAspect="1"/>
          </p:cNvPicPr>
          <p:nvPr/>
        </p:nvPicPr>
        <p:blipFill>
          <a:blip r:embed="rId3">
            <a:extLst>
              <a:ext uri="{28A0092B-C50C-407E-A947-70E740481C1C}">
                <a14:useLocalDpi xmlns:a14="http://schemas.microsoft.com/office/drawing/2010/main" val="0"/>
              </a:ext>
            </a:extLst>
          </a:blip>
          <a:srcRect l="29" r="29"/>
          <a:stretch/>
        </p:blipFill>
        <p:spPr>
          <a:xfrm>
            <a:off x="429766" y="1274017"/>
            <a:ext cx="11332465" cy="5172503"/>
          </a:xfrm>
          <a:prstGeom prst="rect">
            <a:avLst/>
          </a:prstGeom>
        </p:spPr>
      </p:pic>
    </p:spTree>
    <p:extLst>
      <p:ext uri="{BB962C8B-B14F-4D97-AF65-F5344CB8AC3E}">
        <p14:creationId xmlns:p14="http://schemas.microsoft.com/office/powerpoint/2010/main" val="169746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B343B-ECC8-C944-C3AD-F738499966F9}"/>
              </a:ext>
            </a:extLst>
          </p:cNvPr>
          <p:cNvSpPr>
            <a:spLocks noGrp="1"/>
          </p:cNvSpPr>
          <p:nvPr>
            <p:ph type="title"/>
          </p:nvPr>
        </p:nvSpPr>
        <p:spPr>
          <a:xfrm>
            <a:off x="503558" y="-92583"/>
            <a:ext cx="6272784" cy="1536192"/>
          </a:xfrm>
        </p:spPr>
        <p:txBody>
          <a:bodyPr vert="horz" lIns="91440" tIns="45720" rIns="91440" bIns="45720" rtlCol="0" anchor="b">
            <a:normAutofit/>
          </a:bodyPr>
          <a:lstStyle/>
          <a:p>
            <a:r>
              <a:rPr lang="en-US" sz="5200"/>
              <a:t>Process</a:t>
            </a:r>
          </a:p>
        </p:txBody>
      </p:sp>
      <p:sp>
        <p:nvSpPr>
          <p:cNvPr id="31" name="Rectangle 30">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BM">
            <a:hlinkClick r:id="" action="ppaction://media"/>
            <a:extLst>
              <a:ext uri="{FF2B5EF4-FFF2-40B4-BE49-F238E27FC236}">
                <a16:creationId xmlns:a16="http://schemas.microsoft.com/office/drawing/2014/main" id="{39E039AF-DE18-3980-7A61-65E0B7382C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5458" y="1443609"/>
            <a:ext cx="8556901" cy="4813257"/>
          </a:xfrm>
          <a:prstGeom prst="rect">
            <a:avLst/>
          </a:prstGeom>
        </p:spPr>
      </p:pic>
      <p:pic>
        <p:nvPicPr>
          <p:cNvPr id="16" name="Picture 7">
            <a:extLst>
              <a:ext uri="{FF2B5EF4-FFF2-40B4-BE49-F238E27FC236}">
                <a16:creationId xmlns:a16="http://schemas.microsoft.com/office/drawing/2014/main" id="{41EB2B96-8A6A-92D1-11DB-312305ACF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2495" y="0"/>
            <a:ext cx="22920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71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100000">
                <p:cTn id="8" fill="hold" display="0">
                  <p:stCondLst>
                    <p:cond delay="indefinite"/>
                  </p:stCondLst>
                </p:cTn>
                <p:tgtEl>
                  <p:spTgt spid="12"/>
                </p:tgtEl>
              </p:cMediaNode>
            </p:video>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DBAC3E-A83D-FCF3-E669-F0086CCE7F72}"/>
              </a:ext>
            </a:extLst>
          </p:cNvPr>
          <p:cNvSpPr>
            <a:spLocks noGrp="1"/>
          </p:cNvSpPr>
          <p:nvPr>
            <p:ph type="title"/>
          </p:nvPr>
        </p:nvSpPr>
        <p:spPr>
          <a:xfrm>
            <a:off x="1051560" y="4495466"/>
            <a:ext cx="3538728" cy="1536192"/>
          </a:xfrm>
        </p:spPr>
        <p:txBody>
          <a:bodyPr vert="horz" lIns="91440" tIns="45720" rIns="91440" bIns="45720" rtlCol="0">
            <a:normAutofit/>
          </a:bodyPr>
          <a:lstStyle/>
          <a:p>
            <a:r>
              <a:rPr lang="en-US" sz="3200"/>
              <a:t>Check Sheet</a:t>
            </a:r>
          </a:p>
        </p:txBody>
      </p:sp>
      <p:pic>
        <p:nvPicPr>
          <p:cNvPr id="4" name="Content Placeholder 3" descr="A paper with numbers and letters&#10;&#10;Description automatically generated">
            <a:extLst>
              <a:ext uri="{FF2B5EF4-FFF2-40B4-BE49-F238E27FC236}">
                <a16:creationId xmlns:a16="http://schemas.microsoft.com/office/drawing/2014/main" id="{35A3FB04-8B43-5D47-D219-A436D375BA4C}"/>
              </a:ext>
            </a:extLst>
          </p:cNvPr>
          <p:cNvPicPr>
            <a:picLocks noChangeAspect="1"/>
          </p:cNvPicPr>
          <p:nvPr/>
        </p:nvPicPr>
        <p:blipFill rotWithShape="1">
          <a:blip r:embed="rId3"/>
          <a:srcRect t="829" b="36650"/>
          <a:stretch/>
        </p:blipFill>
        <p:spPr>
          <a:xfrm>
            <a:off x="20" y="10"/>
            <a:ext cx="12191980" cy="4001827"/>
          </a:xfrm>
          <a:prstGeom prst="rect">
            <a:avLst/>
          </a:prstGeom>
        </p:spPr>
      </p:pic>
      <p:sp>
        <p:nvSpPr>
          <p:cNvPr id="41" name="Rectangle 40">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Content Placeholder 20">
            <a:extLst>
              <a:ext uri="{FF2B5EF4-FFF2-40B4-BE49-F238E27FC236}">
                <a16:creationId xmlns:a16="http://schemas.microsoft.com/office/drawing/2014/main" id="{6F2A23DC-3E5E-2C76-4D83-E69CEE4F5995}"/>
              </a:ext>
            </a:extLst>
          </p:cNvPr>
          <p:cNvSpPr>
            <a:spLocks noGrp="1"/>
          </p:cNvSpPr>
          <p:nvPr>
            <p:ph idx="1"/>
          </p:nvPr>
        </p:nvSpPr>
        <p:spPr>
          <a:xfrm>
            <a:off x="5349240" y="4516632"/>
            <a:ext cx="2462191" cy="1504443"/>
          </a:xfrm>
        </p:spPr>
        <p:txBody>
          <a:bodyPr vert="horz" lIns="91440" tIns="45720" rIns="91440" bIns="45720" rtlCol="0" anchor="ctr">
            <a:noAutofit/>
          </a:bodyPr>
          <a:lstStyle/>
          <a:p>
            <a:r>
              <a:rPr lang="en-US"/>
              <a:t>n = 11</a:t>
            </a:r>
          </a:p>
          <a:p>
            <a:r>
              <a:rPr lang="en-US"/>
              <a:t>k = 10</a:t>
            </a:r>
          </a:p>
          <a:p>
            <a:r>
              <a:rPr lang="en-US"/>
              <a:t>N = k x n = 110</a:t>
            </a:r>
          </a:p>
        </p:txBody>
      </p:sp>
      <p:sp>
        <p:nvSpPr>
          <p:cNvPr id="3" name="TextBox 2">
            <a:extLst>
              <a:ext uri="{FF2B5EF4-FFF2-40B4-BE49-F238E27FC236}">
                <a16:creationId xmlns:a16="http://schemas.microsoft.com/office/drawing/2014/main" id="{A36669F3-21CE-19DD-E117-2732A6E03CEF}"/>
              </a:ext>
            </a:extLst>
          </p:cNvPr>
          <p:cNvSpPr txBox="1"/>
          <p:nvPr/>
        </p:nvSpPr>
        <p:spPr>
          <a:xfrm>
            <a:off x="8175625" y="4492625"/>
            <a:ext cx="300037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r>
              <a:rPr lang="en-US" sz="2400"/>
              <a:t>Targets</a:t>
            </a:r>
          </a:p>
          <a:p>
            <a:pPr marL="742950" lvl="1" indent="-285750">
              <a:buFont typeface="Courier New" panose="020B0604020202020204" pitchFamily="34" charset="0"/>
              <a:buChar char="o"/>
            </a:pPr>
            <a:r>
              <a:rPr lang="en-US" sz="2400">
                <a:ea typeface="+mn-lt"/>
                <a:cs typeface="+mn-lt"/>
              </a:rPr>
              <a:t>Length = 1 cm</a:t>
            </a:r>
            <a:endParaRPr lang="en-US" sz="2400"/>
          </a:p>
          <a:p>
            <a:pPr marL="742950" lvl="1" indent="-285750">
              <a:buFont typeface="Courier New" panose="020B0604020202020204" pitchFamily="34" charset="0"/>
              <a:buChar char="o"/>
            </a:pPr>
            <a:r>
              <a:rPr lang="en-US" sz="2400"/>
              <a:t>Weight = 4.0 g</a:t>
            </a:r>
            <a:endParaRPr lang="en-US"/>
          </a:p>
          <a:p>
            <a:pPr marL="742950" lvl="1" indent="-285750">
              <a:buFont typeface="Courier New" panose="020B0604020202020204" pitchFamily="34" charset="0"/>
              <a:buChar char="o"/>
            </a:pPr>
            <a:endParaRPr lang="en-US" sz="2400"/>
          </a:p>
        </p:txBody>
      </p:sp>
    </p:spTree>
    <p:extLst>
      <p:ext uri="{BB962C8B-B14F-4D97-AF65-F5344CB8AC3E}">
        <p14:creationId xmlns:p14="http://schemas.microsoft.com/office/powerpoint/2010/main" val="3432910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95C78C-6E2B-1BE8-6379-8071C9F0047B}"/>
              </a:ext>
            </a:extLst>
          </p:cNvPr>
          <p:cNvSpPr>
            <a:spLocks noGrp="1"/>
          </p:cNvSpPr>
          <p:nvPr>
            <p:ph type="title"/>
          </p:nvPr>
        </p:nvSpPr>
        <p:spPr>
          <a:xfrm>
            <a:off x="841247" y="978619"/>
            <a:ext cx="3410712" cy="1106424"/>
          </a:xfrm>
        </p:spPr>
        <p:txBody>
          <a:bodyPr>
            <a:normAutofit/>
          </a:bodyPr>
          <a:lstStyle/>
          <a:p>
            <a:r>
              <a:rPr lang="en-US" sz="2600"/>
              <a:t>Process Control Capability (6 pack)</a:t>
            </a:r>
          </a:p>
        </p:txBody>
      </p:sp>
      <p:sp>
        <p:nvSpPr>
          <p:cNvPr id="15" name="Rectangle 1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953B2EB3-09FB-A612-516C-00AD028B2517}"/>
              </a:ext>
            </a:extLst>
          </p:cNvPr>
          <p:cNvSpPr>
            <a:spLocks noGrp="1"/>
          </p:cNvSpPr>
          <p:nvPr>
            <p:ph idx="1"/>
          </p:nvPr>
        </p:nvSpPr>
        <p:spPr>
          <a:xfrm>
            <a:off x="841248" y="2252870"/>
            <a:ext cx="3412219" cy="3560251"/>
          </a:xfrm>
        </p:spPr>
        <p:txBody>
          <a:bodyPr vert="horz" lIns="91440" tIns="45720" rIns="91440" bIns="45720" rtlCol="0" anchor="t">
            <a:normAutofit lnSpcReduction="10000"/>
          </a:bodyPr>
          <a:lstStyle/>
          <a:p>
            <a:r>
              <a:rPr lang="en-US" sz="1700" dirty="0"/>
              <a:t>The histogram appears to fit a bell curve.</a:t>
            </a:r>
          </a:p>
          <a:p>
            <a:r>
              <a:rPr lang="en-US" sz="1700" dirty="0"/>
              <a:t>Data in the </a:t>
            </a:r>
            <a:r>
              <a:rPr lang="en-US" sz="1700" dirty="0" err="1"/>
              <a:t>Xbar</a:t>
            </a:r>
            <a:r>
              <a:rPr lang="en-US" sz="1700" dirty="0"/>
              <a:t> and S chart does not appear to exceed the control limits.</a:t>
            </a:r>
          </a:p>
          <a:p>
            <a:r>
              <a:rPr lang="en-US" sz="1700" dirty="0"/>
              <a:t>Data appears random.</a:t>
            </a:r>
          </a:p>
          <a:p>
            <a:r>
              <a:rPr lang="en-US" sz="1700" dirty="0"/>
              <a:t>The processes appears to be capable with a CPK of 0.52.</a:t>
            </a:r>
          </a:p>
          <a:p>
            <a:r>
              <a:rPr lang="en-US" sz="1700" dirty="0"/>
              <a:t>The data appears centered since the CP and CPK are close to equal.</a:t>
            </a:r>
          </a:p>
          <a:p>
            <a:endParaRPr lang="en-US" sz="1700" dirty="0"/>
          </a:p>
        </p:txBody>
      </p:sp>
      <p:pic>
        <p:nvPicPr>
          <p:cNvPr id="4" name="Content Placeholder 3" descr="A screenshot of a graph&#10;&#10;Description automatically generated">
            <a:extLst>
              <a:ext uri="{FF2B5EF4-FFF2-40B4-BE49-F238E27FC236}">
                <a16:creationId xmlns:a16="http://schemas.microsoft.com/office/drawing/2014/main" id="{6B91DB25-5E84-797D-509B-0469C7D8EB43}"/>
              </a:ext>
            </a:extLst>
          </p:cNvPr>
          <p:cNvPicPr>
            <a:picLocks noChangeAspect="1"/>
          </p:cNvPicPr>
          <p:nvPr/>
        </p:nvPicPr>
        <p:blipFill>
          <a:blip r:embed="rId3"/>
          <a:stretch>
            <a:fillRect/>
          </a:stretch>
        </p:blipFill>
        <p:spPr>
          <a:xfrm>
            <a:off x="5120640" y="882396"/>
            <a:ext cx="6656832" cy="4992624"/>
          </a:xfrm>
          <a:prstGeom prst="rect">
            <a:avLst/>
          </a:prstGeom>
        </p:spPr>
      </p:pic>
    </p:spTree>
    <p:extLst>
      <p:ext uri="{BB962C8B-B14F-4D97-AF65-F5344CB8AC3E}">
        <p14:creationId xmlns:p14="http://schemas.microsoft.com/office/powerpoint/2010/main" val="3651188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9DFF4B-9DDE-0C31-E527-79C123A640D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Fishbone</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diagram of a process improvement&#10;&#10;Description automatically generated">
            <a:extLst>
              <a:ext uri="{FF2B5EF4-FFF2-40B4-BE49-F238E27FC236}">
                <a16:creationId xmlns:a16="http://schemas.microsoft.com/office/drawing/2014/main" id="{D936A7E1-53BD-C520-A6DC-35BCD65F1844}"/>
              </a:ext>
            </a:extLst>
          </p:cNvPr>
          <p:cNvPicPr>
            <a:picLocks noChangeAspect="1"/>
          </p:cNvPicPr>
          <p:nvPr/>
        </p:nvPicPr>
        <p:blipFill>
          <a:blip r:embed="rId3"/>
          <a:stretch>
            <a:fillRect/>
          </a:stretch>
        </p:blipFill>
        <p:spPr>
          <a:xfrm>
            <a:off x="4966681" y="1230447"/>
            <a:ext cx="6856511" cy="4522078"/>
          </a:xfrm>
          <a:prstGeom prst="rect">
            <a:avLst/>
          </a:prstGeom>
        </p:spPr>
      </p:pic>
    </p:spTree>
    <p:extLst>
      <p:ext uri="{BB962C8B-B14F-4D97-AF65-F5344CB8AC3E}">
        <p14:creationId xmlns:p14="http://schemas.microsoft.com/office/powerpoint/2010/main" val="169270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3A61B-4D3A-F9DE-3E1B-83B8CFE20C35}"/>
              </a:ext>
            </a:extLst>
          </p:cNvPr>
          <p:cNvSpPr>
            <a:spLocks noGrp="1"/>
          </p:cNvSpPr>
          <p:nvPr>
            <p:ph type="title"/>
          </p:nvPr>
        </p:nvSpPr>
        <p:spPr>
          <a:xfrm>
            <a:off x="411480" y="991443"/>
            <a:ext cx="4443154" cy="1087819"/>
          </a:xfrm>
        </p:spPr>
        <p:txBody>
          <a:bodyPr anchor="b">
            <a:normAutofit/>
          </a:bodyPr>
          <a:lstStyle/>
          <a:p>
            <a:r>
              <a:rPr lang="en-US" sz="3400"/>
              <a:t>Proposed Solution</a:t>
            </a:r>
          </a:p>
        </p:txBody>
      </p:sp>
      <p:sp>
        <p:nvSpPr>
          <p:cNvPr id="49" name="Rectangle 48">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F895CC2-46F3-6164-09F9-0D195B11047A}"/>
              </a:ext>
            </a:extLst>
          </p:cNvPr>
          <p:cNvSpPr>
            <a:spLocks noGrp="1"/>
          </p:cNvSpPr>
          <p:nvPr>
            <p:ph idx="1"/>
          </p:nvPr>
        </p:nvSpPr>
        <p:spPr>
          <a:xfrm>
            <a:off x="413567" y="2684095"/>
            <a:ext cx="4500663" cy="3492868"/>
          </a:xfrm>
        </p:spPr>
        <p:txBody>
          <a:bodyPr vert="horz" lIns="91440" tIns="45720" rIns="91440" bIns="45720" rtlCol="0" anchor="t">
            <a:normAutofit/>
          </a:bodyPr>
          <a:lstStyle/>
          <a:p>
            <a:pPr marL="342900" indent="-342900"/>
            <a:r>
              <a:rPr lang="en-US"/>
              <a:t>Operator consensus</a:t>
            </a:r>
          </a:p>
          <a:p>
            <a:pPr marL="800100" lvl="1" indent="-342900">
              <a:buFont typeface="Courier New" panose="020B0604020202020204" pitchFamily="34" charset="0"/>
              <a:buChar char="o"/>
            </a:pPr>
            <a:r>
              <a:rPr lang="en-US"/>
              <a:t>Operator placement precision</a:t>
            </a:r>
          </a:p>
          <a:p>
            <a:pPr marL="800100" lvl="1" indent="-342900">
              <a:buFont typeface="Courier New" panose="020B0604020202020204" pitchFamily="34" charset="0"/>
              <a:buChar char="o"/>
            </a:pPr>
            <a:r>
              <a:rPr lang="en-US"/>
              <a:t>Knife sharpness</a:t>
            </a:r>
          </a:p>
          <a:p>
            <a:pPr marL="342900" indent="-342900"/>
            <a:r>
              <a:rPr lang="en-US"/>
              <a:t>Proposed Solutions</a:t>
            </a:r>
          </a:p>
          <a:p>
            <a:pPr marL="800100" lvl="1" indent="-342900">
              <a:buFont typeface="Courier New" panose="020B0604020202020204" pitchFamily="34" charset="0"/>
              <a:buChar char="o"/>
            </a:pPr>
            <a:r>
              <a:rPr lang="en-US"/>
              <a:t>Cutting jig: $5</a:t>
            </a:r>
          </a:p>
          <a:p>
            <a:pPr marL="800100" lvl="1" indent="-342900">
              <a:buFont typeface="Courier New" panose="020B0604020202020204" pitchFamily="34" charset="0"/>
              <a:buChar char="o"/>
            </a:pPr>
            <a:r>
              <a:rPr lang="en-US"/>
              <a:t>Knife sharpener: $40</a:t>
            </a:r>
          </a:p>
        </p:txBody>
      </p:sp>
      <p:pic>
        <p:nvPicPr>
          <p:cNvPr id="4" name="Picture 3" descr="A blue rectangular object with a black background&#10;&#10;Description automatically generated">
            <a:extLst>
              <a:ext uri="{FF2B5EF4-FFF2-40B4-BE49-F238E27FC236}">
                <a16:creationId xmlns:a16="http://schemas.microsoft.com/office/drawing/2014/main" id="{8A6457E1-8F1A-44A1-7884-9C92DD75179D}"/>
              </a:ext>
            </a:extLst>
          </p:cNvPr>
          <p:cNvPicPr>
            <a:picLocks noChangeAspect="1"/>
          </p:cNvPicPr>
          <p:nvPr/>
        </p:nvPicPr>
        <p:blipFill>
          <a:blip r:embed="rId3"/>
          <a:stretch>
            <a:fillRect/>
          </a:stretch>
        </p:blipFill>
        <p:spPr>
          <a:xfrm>
            <a:off x="5385816" y="913709"/>
            <a:ext cx="6440424" cy="4975227"/>
          </a:xfrm>
          <a:prstGeom prst="rect">
            <a:avLst/>
          </a:prstGeom>
        </p:spPr>
      </p:pic>
    </p:spTree>
    <p:extLst>
      <p:ext uri="{BB962C8B-B14F-4D97-AF65-F5344CB8AC3E}">
        <p14:creationId xmlns:p14="http://schemas.microsoft.com/office/powerpoint/2010/main" val="2035290657"/>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701</Words>
  <Application>Microsoft Macintosh PowerPoint</Application>
  <PresentationFormat>Widescreen</PresentationFormat>
  <Paragraphs>108</Paragraphs>
  <Slides>12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Courier New</vt:lpstr>
      <vt:lpstr>Impact</vt:lpstr>
      <vt:lpstr>Neue Haas Grotesk Text Pro</vt:lpstr>
      <vt:lpstr>AccentBoxVTI</vt:lpstr>
      <vt:lpstr>Big Bang Meals </vt:lpstr>
      <vt:lpstr>Intro</vt:lpstr>
      <vt:lpstr>Product Specifications</vt:lpstr>
      <vt:lpstr>Gantt Chart</vt:lpstr>
      <vt:lpstr>Process</vt:lpstr>
      <vt:lpstr>Check Sheet</vt:lpstr>
      <vt:lpstr>Process Control Capability (6 pack)</vt:lpstr>
      <vt:lpstr>Fishbone</vt:lpstr>
      <vt:lpstr>Proposed Solution</vt:lpstr>
      <vt:lpstr>Defect Cost Assumption</vt:lpstr>
      <vt:lpstr>Defect Cost Per Year</vt:lpstr>
      <vt:lpstr>Projected Savings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Wright, John</cp:lastModifiedBy>
  <cp:revision>4</cp:revision>
  <dcterms:created xsi:type="dcterms:W3CDTF">2024-05-09T15:13:50Z</dcterms:created>
  <dcterms:modified xsi:type="dcterms:W3CDTF">2026-07-23T17:20:15Z</dcterms:modified>
</cp:coreProperties>
</file>